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0" r:id="rId4"/>
    <p:sldId id="258" r:id="rId5"/>
    <p:sldId id="259" r:id="rId6"/>
    <p:sldId id="265"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20" autoAdjust="0"/>
    <p:restoredTop sz="94660"/>
  </p:normalViewPr>
  <p:slideViewPr>
    <p:cSldViewPr>
      <p:cViewPr>
        <p:scale>
          <a:sx n="50" d="100"/>
          <a:sy n="50" d="100"/>
        </p:scale>
        <p:origin x="-1824" y="-4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E22F90-6506-4660-B82D-7EB31A3659D6}" type="datetimeFigureOut">
              <a:rPr lang="en-US" smtClean="0"/>
              <a:t>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2ECB82-C2F7-4450-BF38-35E7BC1B46A8}" type="slidenum">
              <a:rPr lang="en-US" smtClean="0"/>
              <a:t>‹#›</a:t>
            </a:fld>
            <a:endParaRPr lang="en-US"/>
          </a:p>
        </p:txBody>
      </p:sp>
    </p:spTree>
    <p:extLst>
      <p:ext uri="{BB962C8B-B14F-4D97-AF65-F5344CB8AC3E}">
        <p14:creationId xmlns:p14="http://schemas.microsoft.com/office/powerpoint/2010/main" val="396420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2ECB82-C2F7-4450-BF38-35E7BC1B46A8}" type="slidenum">
              <a:rPr lang="en-US" smtClean="0"/>
              <a:t>1</a:t>
            </a:fld>
            <a:endParaRPr lang="en-US"/>
          </a:p>
        </p:txBody>
      </p:sp>
    </p:spTree>
    <p:extLst>
      <p:ext uri="{BB962C8B-B14F-4D97-AF65-F5344CB8AC3E}">
        <p14:creationId xmlns:p14="http://schemas.microsoft.com/office/powerpoint/2010/main" val="3582222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2ECB82-C2F7-4450-BF38-35E7BC1B46A8}" type="slidenum">
              <a:rPr lang="en-US" smtClean="0"/>
              <a:t>4</a:t>
            </a:fld>
            <a:endParaRPr lang="en-US"/>
          </a:p>
        </p:txBody>
      </p:sp>
    </p:spTree>
    <p:extLst>
      <p:ext uri="{BB962C8B-B14F-4D97-AF65-F5344CB8AC3E}">
        <p14:creationId xmlns:p14="http://schemas.microsoft.com/office/powerpoint/2010/main" val="355229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87D1BF-7AE0-42E9-A4D7-4637A989EF0C}" type="datetime1">
              <a:rPr lang="en-US" smtClean="0"/>
              <a:t>2/3/2015</a:t>
            </a:fld>
            <a:endParaRPr lang="en-US"/>
          </a:p>
        </p:txBody>
      </p:sp>
      <p:sp>
        <p:nvSpPr>
          <p:cNvPr id="5" name="Footer Placeholder 4"/>
          <p:cNvSpPr>
            <a:spLocks noGrp="1"/>
          </p:cNvSpPr>
          <p:nvPr>
            <p:ph type="ftr" sz="quarter" idx="11"/>
          </p:nvPr>
        </p:nvSpPr>
        <p:spPr/>
        <p:txBody>
          <a:bodyPr/>
          <a:lstStyle/>
          <a:p>
            <a:r>
              <a:rPr lang="en-US" smtClean="0"/>
              <a:t>School of Foreign Languages</a:t>
            </a:r>
            <a:endParaRPr lang="en-US"/>
          </a:p>
        </p:txBody>
      </p:sp>
      <p:sp>
        <p:nvSpPr>
          <p:cNvPr id="6" name="Slide Number Placeholder 5"/>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38079342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BF893A-F0DD-4B43-BF11-76017702E039}" type="datetime1">
              <a:rPr lang="en-US" smtClean="0"/>
              <a:t>2/3/2015</a:t>
            </a:fld>
            <a:endParaRPr lang="en-US"/>
          </a:p>
        </p:txBody>
      </p:sp>
      <p:sp>
        <p:nvSpPr>
          <p:cNvPr id="5" name="Footer Placeholder 4"/>
          <p:cNvSpPr>
            <a:spLocks noGrp="1"/>
          </p:cNvSpPr>
          <p:nvPr>
            <p:ph type="ftr" sz="quarter" idx="11"/>
          </p:nvPr>
        </p:nvSpPr>
        <p:spPr/>
        <p:txBody>
          <a:bodyPr/>
          <a:lstStyle/>
          <a:p>
            <a:r>
              <a:rPr lang="en-US" smtClean="0"/>
              <a:t>School of Foreign Languages</a:t>
            </a:r>
            <a:endParaRPr lang="en-US"/>
          </a:p>
        </p:txBody>
      </p:sp>
      <p:sp>
        <p:nvSpPr>
          <p:cNvPr id="6" name="Slide Number Placeholder 5"/>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414376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ECE4D-6DEC-4D6F-99AF-57759DA7ED4F}" type="datetime1">
              <a:rPr lang="en-US" smtClean="0"/>
              <a:t>2/3/2015</a:t>
            </a:fld>
            <a:endParaRPr lang="en-US"/>
          </a:p>
        </p:txBody>
      </p:sp>
      <p:sp>
        <p:nvSpPr>
          <p:cNvPr id="5" name="Footer Placeholder 4"/>
          <p:cNvSpPr>
            <a:spLocks noGrp="1"/>
          </p:cNvSpPr>
          <p:nvPr>
            <p:ph type="ftr" sz="quarter" idx="11"/>
          </p:nvPr>
        </p:nvSpPr>
        <p:spPr/>
        <p:txBody>
          <a:bodyPr/>
          <a:lstStyle/>
          <a:p>
            <a:r>
              <a:rPr lang="en-US" smtClean="0"/>
              <a:t>School of Foreign Languages</a:t>
            </a:r>
            <a:endParaRPr lang="en-US"/>
          </a:p>
        </p:txBody>
      </p:sp>
      <p:sp>
        <p:nvSpPr>
          <p:cNvPr id="6" name="Slide Number Placeholder 5"/>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901335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400" u="none"/>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57200" y="6324600"/>
            <a:ext cx="2895600" cy="365125"/>
          </a:xfrm>
        </p:spPr>
        <p:txBody>
          <a:bodyPr/>
          <a:lstStyle>
            <a:lvl1pPr>
              <a:defRPr sz="1600">
                <a:solidFill>
                  <a:schemeClr val="tx1"/>
                </a:solidFill>
                <a:latin typeface="Times New Roman" pitchFamily="18" charset="0"/>
                <a:cs typeface="Times New Roman" pitchFamily="18" charset="0"/>
              </a:defRPr>
            </a:lvl1pPr>
          </a:lstStyle>
          <a:p>
            <a:r>
              <a:rPr lang="en-US" smtClean="0"/>
              <a:t>School of Foreign Languages</a:t>
            </a:r>
            <a:endParaRPr lang="en-US"/>
          </a:p>
        </p:txBody>
      </p:sp>
      <p:sp>
        <p:nvSpPr>
          <p:cNvPr id="6" name="Slide Number Placeholder 5"/>
          <p:cNvSpPr>
            <a:spLocks noGrp="1"/>
          </p:cNvSpPr>
          <p:nvPr>
            <p:ph type="sldNum" sz="quarter" idx="12"/>
          </p:nvPr>
        </p:nvSpPr>
        <p:spPr>
          <a:xfrm>
            <a:off x="6553200" y="6324600"/>
            <a:ext cx="2133600" cy="365125"/>
          </a:xfrm>
        </p:spPr>
        <p:txBody>
          <a:bodyPr/>
          <a:lstStyle>
            <a:lvl1pPr>
              <a:defRPr sz="1600">
                <a:solidFill>
                  <a:schemeClr val="tx1"/>
                </a:solidFill>
              </a:defRPr>
            </a:lvl1pPr>
          </a:lstStyle>
          <a:p>
            <a:fld id="{9E0DC200-914E-40C1-B417-31415B55F8EC}" type="slidenum">
              <a:rPr lang="en-US" smtClean="0"/>
              <a:pPr/>
              <a:t>‹#›</a:t>
            </a:fld>
            <a:endParaRPr lang="en-US"/>
          </a:p>
        </p:txBody>
      </p:sp>
      <p:pic>
        <p:nvPicPr>
          <p:cNvPr id="7" name="Picture 6">
            <a:hlinkClick r:id="rId2" action="ppaction://hlinksldjump"/>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8600" y="378906"/>
            <a:ext cx="838200" cy="903393"/>
          </a:xfrm>
          <a:prstGeom prst="rect">
            <a:avLst/>
          </a:prstGeom>
        </p:spPr>
      </p:pic>
    </p:spTree>
    <p:extLst>
      <p:ext uri="{BB962C8B-B14F-4D97-AF65-F5344CB8AC3E}">
        <p14:creationId xmlns:p14="http://schemas.microsoft.com/office/powerpoint/2010/main" val="15048323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DDB50A-B819-4FC6-BEE4-BE5DEA0C6220}" type="datetime1">
              <a:rPr lang="en-US" smtClean="0"/>
              <a:t>2/3/2015</a:t>
            </a:fld>
            <a:endParaRPr lang="en-US"/>
          </a:p>
        </p:txBody>
      </p:sp>
      <p:sp>
        <p:nvSpPr>
          <p:cNvPr id="5" name="Footer Placeholder 4"/>
          <p:cNvSpPr>
            <a:spLocks noGrp="1"/>
          </p:cNvSpPr>
          <p:nvPr>
            <p:ph type="ftr" sz="quarter" idx="11"/>
          </p:nvPr>
        </p:nvSpPr>
        <p:spPr/>
        <p:txBody>
          <a:bodyPr/>
          <a:lstStyle/>
          <a:p>
            <a:r>
              <a:rPr lang="en-US" smtClean="0"/>
              <a:t>School of Foreign Languages</a:t>
            </a:r>
            <a:endParaRPr lang="en-US"/>
          </a:p>
        </p:txBody>
      </p:sp>
      <p:sp>
        <p:nvSpPr>
          <p:cNvPr id="6" name="Slide Number Placeholder 5"/>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1343233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6E0282-554A-4A5A-934E-C3726A8AFE81}" type="datetime1">
              <a:rPr lang="en-US" smtClean="0"/>
              <a:t>2/3/2015</a:t>
            </a:fld>
            <a:endParaRPr lang="en-US"/>
          </a:p>
        </p:txBody>
      </p:sp>
      <p:sp>
        <p:nvSpPr>
          <p:cNvPr id="6" name="Footer Placeholder 5"/>
          <p:cNvSpPr>
            <a:spLocks noGrp="1"/>
          </p:cNvSpPr>
          <p:nvPr>
            <p:ph type="ftr" sz="quarter" idx="11"/>
          </p:nvPr>
        </p:nvSpPr>
        <p:spPr/>
        <p:txBody>
          <a:bodyPr/>
          <a:lstStyle/>
          <a:p>
            <a:r>
              <a:rPr lang="en-US" smtClean="0"/>
              <a:t>School of Foreign Languages</a:t>
            </a:r>
            <a:endParaRPr lang="en-US"/>
          </a:p>
        </p:txBody>
      </p:sp>
      <p:sp>
        <p:nvSpPr>
          <p:cNvPr id="7" name="Slide Number Placeholder 6"/>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108955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F8D7AD-45D0-4282-8AC7-306B77B8A390}" type="datetime1">
              <a:rPr lang="en-US" smtClean="0"/>
              <a:t>2/3/2015</a:t>
            </a:fld>
            <a:endParaRPr lang="en-US"/>
          </a:p>
        </p:txBody>
      </p:sp>
      <p:sp>
        <p:nvSpPr>
          <p:cNvPr id="8" name="Footer Placeholder 7"/>
          <p:cNvSpPr>
            <a:spLocks noGrp="1"/>
          </p:cNvSpPr>
          <p:nvPr>
            <p:ph type="ftr" sz="quarter" idx="11"/>
          </p:nvPr>
        </p:nvSpPr>
        <p:spPr/>
        <p:txBody>
          <a:bodyPr/>
          <a:lstStyle/>
          <a:p>
            <a:r>
              <a:rPr lang="en-US" smtClean="0"/>
              <a:t>School of Foreign Languages</a:t>
            </a:r>
            <a:endParaRPr lang="en-US"/>
          </a:p>
        </p:txBody>
      </p:sp>
      <p:sp>
        <p:nvSpPr>
          <p:cNvPr id="9" name="Slide Number Placeholder 8"/>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358820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681585-F75A-4526-80E5-F42F7F2005A5}" type="datetime1">
              <a:rPr lang="en-US" smtClean="0"/>
              <a:t>2/3/2015</a:t>
            </a:fld>
            <a:endParaRPr lang="en-US"/>
          </a:p>
        </p:txBody>
      </p:sp>
      <p:sp>
        <p:nvSpPr>
          <p:cNvPr id="4" name="Footer Placeholder 3"/>
          <p:cNvSpPr>
            <a:spLocks noGrp="1"/>
          </p:cNvSpPr>
          <p:nvPr>
            <p:ph type="ftr" sz="quarter" idx="11"/>
          </p:nvPr>
        </p:nvSpPr>
        <p:spPr/>
        <p:txBody>
          <a:bodyPr/>
          <a:lstStyle/>
          <a:p>
            <a:r>
              <a:rPr lang="en-US" smtClean="0"/>
              <a:t>School of Foreign Languages</a:t>
            </a:r>
            <a:endParaRPr lang="en-US"/>
          </a:p>
        </p:txBody>
      </p:sp>
      <p:sp>
        <p:nvSpPr>
          <p:cNvPr id="5" name="Slide Number Placeholder 4"/>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213355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B8C322-4180-4189-AB65-91C86BBDE71B}" type="datetime1">
              <a:rPr lang="en-US" smtClean="0"/>
              <a:t>2/3/2015</a:t>
            </a:fld>
            <a:endParaRPr lang="en-US"/>
          </a:p>
        </p:txBody>
      </p:sp>
      <p:sp>
        <p:nvSpPr>
          <p:cNvPr id="3" name="Footer Placeholder 2"/>
          <p:cNvSpPr>
            <a:spLocks noGrp="1"/>
          </p:cNvSpPr>
          <p:nvPr>
            <p:ph type="ftr" sz="quarter" idx="11"/>
          </p:nvPr>
        </p:nvSpPr>
        <p:spPr/>
        <p:txBody>
          <a:bodyPr/>
          <a:lstStyle/>
          <a:p>
            <a:r>
              <a:rPr lang="en-US" smtClean="0"/>
              <a:t>School of Foreign Languages</a:t>
            </a:r>
            <a:endParaRPr lang="en-US"/>
          </a:p>
        </p:txBody>
      </p:sp>
      <p:sp>
        <p:nvSpPr>
          <p:cNvPr id="4" name="Slide Number Placeholder 3"/>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200655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7FA63F-6D03-46EA-93C4-7C22FC8F9CD0}" type="datetime1">
              <a:rPr lang="en-US" smtClean="0"/>
              <a:t>2/3/2015</a:t>
            </a:fld>
            <a:endParaRPr lang="en-US"/>
          </a:p>
        </p:txBody>
      </p:sp>
      <p:sp>
        <p:nvSpPr>
          <p:cNvPr id="6" name="Footer Placeholder 5"/>
          <p:cNvSpPr>
            <a:spLocks noGrp="1"/>
          </p:cNvSpPr>
          <p:nvPr>
            <p:ph type="ftr" sz="quarter" idx="11"/>
          </p:nvPr>
        </p:nvSpPr>
        <p:spPr/>
        <p:txBody>
          <a:bodyPr/>
          <a:lstStyle/>
          <a:p>
            <a:r>
              <a:rPr lang="en-US" smtClean="0"/>
              <a:t>School of Foreign Languages</a:t>
            </a:r>
            <a:endParaRPr lang="en-US"/>
          </a:p>
        </p:txBody>
      </p:sp>
      <p:sp>
        <p:nvSpPr>
          <p:cNvPr id="7" name="Slide Number Placeholder 6"/>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597730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478B4-68B4-4A29-A084-FB88CA8F6786}" type="datetime1">
              <a:rPr lang="en-US" smtClean="0"/>
              <a:t>2/3/2015</a:t>
            </a:fld>
            <a:endParaRPr lang="en-US"/>
          </a:p>
        </p:txBody>
      </p:sp>
      <p:sp>
        <p:nvSpPr>
          <p:cNvPr id="6" name="Footer Placeholder 5"/>
          <p:cNvSpPr>
            <a:spLocks noGrp="1"/>
          </p:cNvSpPr>
          <p:nvPr>
            <p:ph type="ftr" sz="quarter" idx="11"/>
          </p:nvPr>
        </p:nvSpPr>
        <p:spPr/>
        <p:txBody>
          <a:bodyPr/>
          <a:lstStyle/>
          <a:p>
            <a:r>
              <a:rPr lang="en-US" smtClean="0"/>
              <a:t>School of Foreign Languages</a:t>
            </a:r>
            <a:endParaRPr lang="en-US"/>
          </a:p>
        </p:txBody>
      </p:sp>
      <p:sp>
        <p:nvSpPr>
          <p:cNvPr id="7" name="Slide Number Placeholder 6"/>
          <p:cNvSpPr>
            <a:spLocks noGrp="1"/>
          </p:cNvSpPr>
          <p:nvPr>
            <p:ph type="sldNum" sz="quarter" idx="12"/>
          </p:nvPr>
        </p:nvSpPr>
        <p:spPr/>
        <p:txBody>
          <a:bodyPr/>
          <a:lstStyle/>
          <a:p>
            <a:fld id="{9E0DC200-914E-40C1-B417-31415B55F8EC}" type="slidenum">
              <a:rPr lang="en-US" smtClean="0"/>
              <a:t>‹#›</a:t>
            </a:fld>
            <a:endParaRPr lang="en-US"/>
          </a:p>
        </p:txBody>
      </p:sp>
    </p:spTree>
    <p:extLst>
      <p:ext uri="{BB962C8B-B14F-4D97-AF65-F5344CB8AC3E}">
        <p14:creationId xmlns:p14="http://schemas.microsoft.com/office/powerpoint/2010/main" val="64728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F2B2F-2667-4D42-9EBF-B273CA402FB8}" type="datetime1">
              <a:rPr lang="en-US" smtClean="0"/>
              <a:t>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School of Foreign Languages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304615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5400" b="1"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36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36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36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36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onalti.org/?p=64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quoctai.av94@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file:///D:\R&#233;t%20d&#7919;%20d&#7897;i%202.xp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3600"/>
            <a:ext cx="8839200" cy="3505200"/>
          </a:xfrm>
        </p:spPr>
        <p:txBody>
          <a:bodyPr/>
          <a:lstStyle/>
          <a:p>
            <a:pPr>
              <a:spcAft>
                <a:spcPts val="1800"/>
              </a:spcAft>
            </a:pPr>
            <a:r>
              <a:rPr lang="en-US" sz="3600" dirty="0" smtClean="0"/>
              <a:t>LITERARY TRANSLATION</a:t>
            </a:r>
            <a:r>
              <a:rPr lang="en-US" dirty="0" smtClean="0"/>
              <a:t/>
            </a:r>
            <a:br>
              <a:rPr lang="en-US" dirty="0" smtClean="0"/>
            </a:br>
            <a:r>
              <a:rPr lang="en-US" sz="4800" dirty="0" err="1" smtClean="0"/>
              <a:t>Cô</a:t>
            </a:r>
            <a:r>
              <a:rPr lang="en-US" sz="4800" dirty="0" smtClean="0"/>
              <a:t> </a:t>
            </a:r>
            <a:r>
              <a:rPr lang="en-US" sz="4800" dirty="0" err="1" smtClean="0"/>
              <a:t>bé</a:t>
            </a:r>
            <a:r>
              <a:rPr lang="en-US" sz="4800" dirty="0" smtClean="0"/>
              <a:t> </a:t>
            </a:r>
            <a:r>
              <a:rPr lang="en-US" sz="4800" dirty="0" err="1" smtClean="0"/>
              <a:t>bán</a:t>
            </a:r>
            <a:r>
              <a:rPr lang="en-US" sz="4800" dirty="0" smtClean="0"/>
              <a:t> </a:t>
            </a:r>
            <a:r>
              <a:rPr lang="en-US" sz="4800" dirty="0" err="1" smtClean="0"/>
              <a:t>diêm</a:t>
            </a:r>
            <a:r>
              <a:rPr lang="en-US" sz="4800" dirty="0" smtClean="0"/>
              <a:t> – </a:t>
            </a:r>
            <a:r>
              <a:rPr lang="en-US" sz="4800" dirty="0" err="1" smtClean="0"/>
              <a:t>Ngữ</a:t>
            </a:r>
            <a:r>
              <a:rPr lang="en-US" sz="4800" dirty="0" smtClean="0"/>
              <a:t> </a:t>
            </a:r>
            <a:r>
              <a:rPr lang="en-US" sz="4800" dirty="0" err="1" smtClean="0"/>
              <a:t>Văn</a:t>
            </a:r>
            <a:r>
              <a:rPr lang="en-US" sz="4800" dirty="0" smtClean="0"/>
              <a:t> </a:t>
            </a:r>
            <a:r>
              <a:rPr lang="en-US" sz="4800" dirty="0" smtClean="0"/>
              <a:t>8</a:t>
            </a:r>
            <a:r>
              <a:rPr lang="en-US" sz="4000" dirty="0" smtClean="0"/>
              <a:t/>
            </a:r>
            <a:br>
              <a:rPr lang="en-US" sz="4000" dirty="0" smtClean="0"/>
            </a:br>
            <a:r>
              <a:rPr lang="en-US" sz="4000" dirty="0" smtClean="0"/>
              <a:t>(THE </a:t>
            </a:r>
            <a:r>
              <a:rPr lang="en-US" sz="4000" dirty="0"/>
              <a:t>LITTLE MATCH </a:t>
            </a:r>
            <a:r>
              <a:rPr lang="en-US" sz="4000" dirty="0" smtClean="0"/>
              <a:t>GIRL)</a:t>
            </a:r>
            <a:r>
              <a:rPr lang="en-US" sz="4000" dirty="0"/>
              <a:t/>
            </a:r>
            <a:br>
              <a:rPr lang="en-US" sz="4000" dirty="0"/>
            </a:br>
            <a:endParaRPr lang="en-US" sz="4000" dirty="0"/>
          </a:p>
        </p:txBody>
      </p:sp>
      <p:sp>
        <p:nvSpPr>
          <p:cNvPr id="3" name="Subtitle 2"/>
          <p:cNvSpPr>
            <a:spLocks noGrp="1"/>
          </p:cNvSpPr>
          <p:nvPr>
            <p:ph type="subTitle" idx="1"/>
          </p:nvPr>
        </p:nvSpPr>
        <p:spPr>
          <a:xfrm>
            <a:off x="5385179" y="5410200"/>
            <a:ext cx="3758821" cy="1447800"/>
          </a:xfrm>
        </p:spPr>
        <p:txBody>
          <a:bodyPr>
            <a:normAutofit fontScale="92500" lnSpcReduction="10000"/>
          </a:bodyPr>
          <a:lstStyle/>
          <a:p>
            <a:pPr algn="l">
              <a:spcBef>
                <a:spcPts val="0"/>
              </a:spcBef>
            </a:pPr>
            <a:r>
              <a:rPr lang="en-US" sz="2600" dirty="0" smtClean="0"/>
              <a:t>Students:</a:t>
            </a:r>
          </a:p>
          <a:p>
            <a:pPr algn="l">
              <a:spcBef>
                <a:spcPts val="0"/>
              </a:spcBef>
            </a:pPr>
            <a:r>
              <a:rPr lang="en-US" sz="2600" dirty="0" smtClean="0"/>
              <a:t>Huynh </a:t>
            </a:r>
            <a:r>
              <a:rPr lang="en-US" sz="2600" dirty="0" err="1" smtClean="0"/>
              <a:t>Phuoc</a:t>
            </a:r>
            <a:r>
              <a:rPr lang="en-US" sz="2600" dirty="0" smtClean="0"/>
              <a:t> </a:t>
            </a:r>
            <a:r>
              <a:rPr lang="en-US" sz="2600" dirty="0" err="1" smtClean="0"/>
              <a:t>Loc</a:t>
            </a:r>
            <a:endParaRPr lang="en-US" sz="2600" dirty="0"/>
          </a:p>
          <a:p>
            <a:pPr algn="l">
              <a:spcBef>
                <a:spcPts val="0"/>
              </a:spcBef>
            </a:pPr>
            <a:r>
              <a:rPr lang="en-US" sz="2600" dirty="0" smtClean="0"/>
              <a:t>Nguyen </a:t>
            </a:r>
            <a:r>
              <a:rPr lang="en-US" sz="2600" dirty="0" err="1"/>
              <a:t>Q</a:t>
            </a:r>
            <a:r>
              <a:rPr lang="en-US" sz="2600" dirty="0" err="1" smtClean="0"/>
              <a:t>uoc</a:t>
            </a:r>
            <a:r>
              <a:rPr lang="en-US" sz="2600" dirty="0" smtClean="0"/>
              <a:t> Tai</a:t>
            </a:r>
          </a:p>
          <a:p>
            <a:pPr algn="l">
              <a:spcBef>
                <a:spcPts val="0"/>
              </a:spcBef>
            </a:pPr>
            <a:r>
              <a:rPr lang="en-US" sz="2600" dirty="0" smtClean="0"/>
              <a:t>Nguyen </a:t>
            </a:r>
            <a:r>
              <a:rPr lang="en-US" sz="2600" dirty="0" err="1" smtClean="0"/>
              <a:t>Triet</a:t>
            </a:r>
            <a:endParaRPr lang="en-US" sz="2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676400"/>
          </a:xfrm>
          <a:prstGeom prst="rect">
            <a:avLst/>
          </a:prstGeom>
        </p:spPr>
      </p:pic>
      <p:sp>
        <p:nvSpPr>
          <p:cNvPr id="6" name="Subtitle 2"/>
          <p:cNvSpPr txBox="1">
            <a:spLocks/>
          </p:cNvSpPr>
          <p:nvPr/>
        </p:nvSpPr>
        <p:spPr>
          <a:xfrm>
            <a:off x="457200" y="5410200"/>
            <a:ext cx="4876800" cy="111115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600" kern="1200">
                <a:solidFill>
                  <a:schemeClr val="tx1">
                    <a:tint val="75000"/>
                  </a:schemeClr>
                </a:solidFill>
                <a:latin typeface="Times New Roman" pitchFamily="18" charset="0"/>
                <a:ea typeface="+mn-ea"/>
                <a:cs typeface="Times New Roman" pitchFamily="18" charset="0"/>
              </a:defRPr>
            </a:lvl1pPr>
            <a:lvl2pPr marL="457200" indent="0" algn="ctr" defTabSz="914400" rtl="0" eaLnBrk="1" latinLnBrk="0" hangingPunct="1">
              <a:spcBef>
                <a:spcPct val="20000"/>
              </a:spcBef>
              <a:buFont typeface="Arial" pitchFamily="34" charset="0"/>
              <a:buNone/>
              <a:defRPr sz="3600" kern="1200">
                <a:solidFill>
                  <a:schemeClr val="tx1">
                    <a:tint val="75000"/>
                  </a:schemeClr>
                </a:solidFill>
                <a:latin typeface="Times New Roman" pitchFamily="18" charset="0"/>
                <a:ea typeface="+mn-ea"/>
                <a:cs typeface="Times New Roman" pitchFamily="18" charset="0"/>
              </a:defRPr>
            </a:lvl2pPr>
            <a:lvl3pPr marL="914400" indent="0" algn="ctr" defTabSz="914400" rtl="0" eaLnBrk="1" latinLnBrk="0" hangingPunct="1">
              <a:spcBef>
                <a:spcPct val="20000"/>
              </a:spcBef>
              <a:buFont typeface="Arial" pitchFamily="34" charset="0"/>
              <a:buNone/>
              <a:defRPr sz="3600" kern="1200">
                <a:solidFill>
                  <a:schemeClr val="tx1">
                    <a:tint val="75000"/>
                  </a:schemeClr>
                </a:solidFill>
                <a:latin typeface="Times New Roman" pitchFamily="18" charset="0"/>
                <a:ea typeface="+mn-ea"/>
                <a:cs typeface="Times New Roman" pitchFamily="18" charset="0"/>
              </a:defRPr>
            </a:lvl3pPr>
            <a:lvl4pPr marL="1371600" indent="0" algn="ctr" defTabSz="914400" rtl="0" eaLnBrk="1" latinLnBrk="0" hangingPunct="1">
              <a:spcBef>
                <a:spcPct val="20000"/>
              </a:spcBef>
              <a:buFont typeface="Arial" pitchFamily="34" charset="0"/>
              <a:buNone/>
              <a:defRPr sz="3600" kern="1200">
                <a:solidFill>
                  <a:schemeClr val="tx1">
                    <a:tint val="75000"/>
                  </a:schemeClr>
                </a:solidFill>
                <a:latin typeface="Times New Roman" pitchFamily="18" charset="0"/>
                <a:ea typeface="+mn-ea"/>
                <a:cs typeface="Times New Roman" pitchFamily="18" charset="0"/>
              </a:defRPr>
            </a:lvl4pPr>
            <a:lvl5pPr marL="1828800" indent="0" algn="ctr" defTabSz="914400" rtl="0" eaLnBrk="1" latinLnBrk="0" hangingPunct="1">
              <a:spcBef>
                <a:spcPct val="20000"/>
              </a:spcBef>
              <a:buFont typeface="Arial" pitchFamily="34" charset="0"/>
              <a:buNone/>
              <a:defRPr sz="3600" kern="1200">
                <a:solidFill>
                  <a:schemeClr val="tx1">
                    <a:tint val="75000"/>
                  </a:schemeClr>
                </a:solidFill>
                <a:latin typeface="Times New Roman" pitchFamily="18" charset="0"/>
                <a:ea typeface="+mn-ea"/>
                <a:cs typeface="Times New Roman" pitchFamily="18"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pPr>
            <a:r>
              <a:rPr lang="en-US" sz="2600" dirty="0" smtClean="0"/>
              <a:t>Instructor: </a:t>
            </a:r>
          </a:p>
          <a:p>
            <a:pPr algn="l">
              <a:spcBef>
                <a:spcPts val="0"/>
              </a:spcBef>
            </a:pPr>
            <a:r>
              <a:rPr lang="en-US" sz="2600" dirty="0" err="1" smtClean="0"/>
              <a:t>Dr</a:t>
            </a:r>
            <a:r>
              <a:rPr lang="en-US" sz="2600" dirty="0" smtClean="0"/>
              <a:t> Ho-</a:t>
            </a:r>
            <a:r>
              <a:rPr lang="en-US" sz="2600" dirty="0" err="1" smtClean="0"/>
              <a:t>Dac</a:t>
            </a:r>
            <a:r>
              <a:rPr lang="en-US" sz="2600" dirty="0" smtClean="0"/>
              <a:t>, </a:t>
            </a:r>
            <a:r>
              <a:rPr lang="en-US" sz="2600" dirty="0" err="1" smtClean="0"/>
              <a:t>Tuc</a:t>
            </a:r>
            <a:endParaRPr lang="en-US" sz="2600" dirty="0"/>
          </a:p>
        </p:txBody>
      </p:sp>
    </p:spTree>
    <p:extLst>
      <p:ext uri="{BB962C8B-B14F-4D97-AF65-F5344CB8AC3E}">
        <p14:creationId xmlns:p14="http://schemas.microsoft.com/office/powerpoint/2010/main" val="17911604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u="sng" dirty="0" smtClean="0"/>
              <a:t>6. References</a:t>
            </a:r>
            <a:endParaRPr lang="en-US" u="sng" dirty="0"/>
          </a:p>
        </p:txBody>
      </p:sp>
      <p:sp>
        <p:nvSpPr>
          <p:cNvPr id="3" name="Content Placeholder 2"/>
          <p:cNvSpPr>
            <a:spLocks noGrp="1"/>
          </p:cNvSpPr>
          <p:nvPr>
            <p:ph idx="1"/>
          </p:nvPr>
        </p:nvSpPr>
        <p:spPr>
          <a:xfrm>
            <a:off x="457200" y="1219200"/>
            <a:ext cx="8458200" cy="5334000"/>
          </a:xfrm>
        </p:spPr>
        <p:txBody>
          <a:bodyPr>
            <a:normAutofit fontScale="92500" lnSpcReduction="20000"/>
          </a:bodyPr>
          <a:lstStyle/>
          <a:p>
            <a:pPr marL="0" indent="0" algn="just">
              <a:buNone/>
            </a:pPr>
            <a:r>
              <a:rPr lang="en-US" sz="2800" dirty="0" smtClean="0"/>
              <a:t>Laura, B. </a:t>
            </a:r>
            <a:r>
              <a:rPr lang="en-US" sz="2800" i="1" dirty="0" smtClean="0"/>
              <a:t>Literary translation &lt;</a:t>
            </a:r>
            <a:r>
              <a:rPr lang="en-US" sz="2600" dirty="0" smtClean="0">
                <a:hlinkClick r:id="rId2"/>
              </a:rPr>
              <a:t>http://conalti.org/?p=642</a:t>
            </a:r>
            <a:r>
              <a:rPr lang="en-US" sz="2600" dirty="0" smtClean="0"/>
              <a:t>&gt;. Retrieved 25.01.2015</a:t>
            </a:r>
          </a:p>
          <a:p>
            <a:pPr marL="0" indent="0">
              <a:spcBef>
                <a:spcPts val="0"/>
              </a:spcBef>
              <a:buNone/>
            </a:pPr>
            <a:r>
              <a:rPr lang="en-US" sz="2800" dirty="0" smtClean="0">
                <a:latin typeface="Times New Roman"/>
                <a:ea typeface="Calibri"/>
              </a:rPr>
              <a:t>Bell</a:t>
            </a:r>
            <a:r>
              <a:rPr lang="en-US" sz="2800" dirty="0">
                <a:latin typeface="Times New Roman"/>
                <a:ea typeface="Calibri"/>
              </a:rPr>
              <a:t>, R. T. (1991). </a:t>
            </a:r>
            <a:r>
              <a:rPr lang="en-US" sz="2800" i="1" dirty="0">
                <a:latin typeface="Times New Roman"/>
                <a:ea typeface="Calibri"/>
              </a:rPr>
              <a:t>Translation and translating</a:t>
            </a:r>
            <a:r>
              <a:rPr lang="en-US" sz="2800" dirty="0">
                <a:latin typeface="Times New Roman"/>
                <a:ea typeface="Calibri"/>
              </a:rPr>
              <a:t> (Vol. 56): London: Longman</a:t>
            </a:r>
            <a:r>
              <a:rPr lang="en-US" sz="2800" dirty="0" smtClean="0">
                <a:latin typeface="Times New Roman"/>
                <a:ea typeface="Calibri"/>
              </a:rPr>
              <a:t>. </a:t>
            </a:r>
            <a:r>
              <a:rPr lang="en-US" sz="2800" dirty="0"/>
              <a:t>Retrieved </a:t>
            </a:r>
            <a:r>
              <a:rPr lang="en-US" sz="2800" dirty="0" smtClean="0"/>
              <a:t>25.01.2015</a:t>
            </a:r>
            <a:endParaRPr lang="en-US" sz="2800" dirty="0">
              <a:latin typeface="Times New Roman"/>
              <a:ea typeface="Calibri"/>
            </a:endParaRPr>
          </a:p>
          <a:p>
            <a:pPr marL="0" indent="0">
              <a:spcBef>
                <a:spcPts val="0"/>
              </a:spcBef>
              <a:buNone/>
            </a:pPr>
            <a:r>
              <a:rPr lang="en-US" sz="2800" dirty="0" err="1">
                <a:latin typeface="Times New Roman"/>
                <a:ea typeface="Calibri"/>
              </a:rPr>
              <a:t>Briffa</a:t>
            </a:r>
            <a:r>
              <a:rPr lang="en-US" sz="2800" dirty="0">
                <a:latin typeface="Times New Roman"/>
                <a:ea typeface="Calibri"/>
              </a:rPr>
              <a:t>, C., &amp; </a:t>
            </a:r>
            <a:r>
              <a:rPr lang="en-US" sz="2800" dirty="0" err="1">
                <a:latin typeface="Times New Roman"/>
                <a:ea typeface="Calibri"/>
              </a:rPr>
              <a:t>Caruana</a:t>
            </a:r>
            <a:r>
              <a:rPr lang="en-US" sz="2800" dirty="0">
                <a:latin typeface="Times New Roman"/>
                <a:ea typeface="Calibri"/>
              </a:rPr>
              <a:t>, R. M. (2009). </a:t>
            </a:r>
            <a:r>
              <a:rPr lang="en-US" sz="2800" i="1" dirty="0">
                <a:latin typeface="Times New Roman"/>
                <a:ea typeface="Calibri"/>
              </a:rPr>
              <a:t>Stylistic Creativity when Translating Titles.</a:t>
            </a:r>
            <a:r>
              <a:rPr lang="en-US" sz="2800" dirty="0">
                <a:latin typeface="Times New Roman"/>
                <a:ea typeface="Calibri"/>
              </a:rPr>
              <a:t> Paper presented at the Online Proceedings of the Annual Conference of the Poetics and Linguistics Association(PALA</a:t>
            </a:r>
            <a:r>
              <a:rPr lang="en-US" sz="2800" dirty="0" smtClean="0">
                <a:latin typeface="Times New Roman"/>
                <a:ea typeface="Calibri"/>
              </a:rPr>
              <a:t>). </a:t>
            </a:r>
            <a:r>
              <a:rPr lang="en-US" sz="2800" dirty="0"/>
              <a:t>Retrieved </a:t>
            </a:r>
            <a:r>
              <a:rPr lang="en-US" sz="2800" dirty="0" smtClean="0"/>
              <a:t>25.01.2015</a:t>
            </a:r>
            <a:endParaRPr lang="en-US" sz="2800" dirty="0">
              <a:latin typeface="Times New Roman"/>
              <a:ea typeface="Calibri"/>
            </a:endParaRPr>
          </a:p>
          <a:p>
            <a:pPr marL="0" indent="0">
              <a:buNone/>
            </a:pPr>
            <a:r>
              <a:rPr lang="en-US" sz="2800" dirty="0">
                <a:latin typeface="Times New Roman"/>
                <a:ea typeface="Calibri"/>
              </a:rPr>
              <a:t>Casanova, P. (2010). Consecration and accumulation of literary capital: translation as unequal exchange. </a:t>
            </a:r>
            <a:r>
              <a:rPr lang="en-US" sz="2800" i="1" dirty="0">
                <a:latin typeface="Times New Roman"/>
                <a:ea typeface="Calibri"/>
              </a:rPr>
              <a:t>translated from French by S. </a:t>
            </a:r>
            <a:r>
              <a:rPr lang="en-US" sz="2800" i="1" dirty="0" err="1">
                <a:latin typeface="Times New Roman"/>
                <a:ea typeface="Calibri"/>
              </a:rPr>
              <a:t>Brownlie</a:t>
            </a:r>
            <a:r>
              <a:rPr lang="en-US" sz="2800" i="1" dirty="0">
                <a:latin typeface="Times New Roman"/>
                <a:ea typeface="Calibri"/>
              </a:rPr>
              <a:t>, in M. Baker (ed.) Critical Readings in Translation Studies, Abingdon and New York: </a:t>
            </a:r>
            <a:r>
              <a:rPr lang="en-US" sz="2800" i="1" dirty="0" err="1">
                <a:latin typeface="Times New Roman"/>
                <a:ea typeface="Calibri"/>
              </a:rPr>
              <a:t>Routledge</a:t>
            </a:r>
            <a:r>
              <a:rPr lang="en-US" sz="2800" dirty="0" smtClean="0">
                <a:latin typeface="Times New Roman"/>
                <a:ea typeface="Calibri"/>
              </a:rPr>
              <a:t>. </a:t>
            </a:r>
            <a:r>
              <a:rPr lang="en-US" sz="2600" dirty="0"/>
              <a:t>Retrieved </a:t>
            </a:r>
            <a:r>
              <a:rPr lang="en-US" sz="2600" dirty="0" smtClean="0"/>
              <a:t>25.01.2015</a:t>
            </a:r>
          </a:p>
          <a:p>
            <a:pPr marL="0" indent="0" algn="just">
              <a:buNone/>
            </a:pPr>
            <a:r>
              <a:rPr lang="en-US" sz="2600" dirty="0" smtClean="0"/>
              <a:t>Ho, </a:t>
            </a:r>
            <a:r>
              <a:rPr lang="en-US" sz="2600" dirty="0" err="1" smtClean="0"/>
              <a:t>Dac</a:t>
            </a:r>
            <a:r>
              <a:rPr lang="en-US" sz="2600" dirty="0" smtClean="0"/>
              <a:t> </a:t>
            </a:r>
            <a:r>
              <a:rPr lang="en-US" sz="2600" dirty="0" err="1" smtClean="0"/>
              <a:t>Tuc</a:t>
            </a:r>
            <a:r>
              <a:rPr lang="en-US" sz="2600" dirty="0" smtClean="0"/>
              <a:t>. 2012. </a:t>
            </a:r>
            <a:r>
              <a:rPr lang="en-US" sz="2600" i="1" dirty="0" err="1" smtClean="0"/>
              <a:t>Dịch</a:t>
            </a:r>
            <a:r>
              <a:rPr lang="en-US" sz="2600" i="1" dirty="0" smtClean="0"/>
              <a:t> </a:t>
            </a:r>
            <a:r>
              <a:rPr lang="en-US" sz="2600" i="1" dirty="0" err="1" smtClean="0"/>
              <a:t>thuật</a:t>
            </a:r>
            <a:r>
              <a:rPr lang="en-US" sz="2600" i="1" dirty="0" smtClean="0"/>
              <a:t> </a:t>
            </a:r>
            <a:r>
              <a:rPr lang="en-US" sz="2600" i="1" dirty="0" err="1" smtClean="0"/>
              <a:t>và</a:t>
            </a:r>
            <a:r>
              <a:rPr lang="en-US" sz="2600" i="1" dirty="0" smtClean="0"/>
              <a:t> </a:t>
            </a:r>
            <a:r>
              <a:rPr lang="en-US" sz="2600" i="1" dirty="0" err="1" smtClean="0"/>
              <a:t>tự</a:t>
            </a:r>
            <a:r>
              <a:rPr lang="en-US" sz="2600" i="1" dirty="0" smtClean="0"/>
              <a:t> do</a:t>
            </a:r>
            <a:r>
              <a:rPr lang="en-US" sz="2600" dirty="0" smtClean="0"/>
              <a:t>. </a:t>
            </a:r>
            <a:r>
              <a:rPr lang="en-US" sz="2600" dirty="0" err="1" smtClean="0"/>
              <a:t>Nhà</a:t>
            </a:r>
            <a:r>
              <a:rPr lang="en-US" sz="2600" dirty="0" smtClean="0"/>
              <a:t> </a:t>
            </a:r>
            <a:r>
              <a:rPr lang="en-US" sz="2600" dirty="0" err="1" smtClean="0"/>
              <a:t>xuất</a:t>
            </a:r>
            <a:r>
              <a:rPr lang="en-US" sz="2600" dirty="0" smtClean="0"/>
              <a:t> </a:t>
            </a:r>
            <a:r>
              <a:rPr lang="en-US" sz="2600" dirty="0" err="1" smtClean="0"/>
              <a:t>bản</a:t>
            </a:r>
            <a:r>
              <a:rPr lang="en-US" sz="2600" dirty="0" smtClean="0"/>
              <a:t> </a:t>
            </a:r>
            <a:r>
              <a:rPr lang="en-US" sz="2600" dirty="0" err="1" smtClean="0"/>
              <a:t>Công</a:t>
            </a:r>
            <a:r>
              <a:rPr lang="en-US" sz="2600" dirty="0" smtClean="0"/>
              <a:t> </a:t>
            </a:r>
            <a:r>
              <a:rPr lang="en-US" sz="2600" dirty="0" err="1" smtClean="0"/>
              <a:t>ty</a:t>
            </a:r>
            <a:r>
              <a:rPr lang="en-US" sz="2600" dirty="0" smtClean="0"/>
              <a:t> TNHH </a:t>
            </a:r>
            <a:r>
              <a:rPr lang="en-US" sz="2600" dirty="0" err="1" smtClean="0"/>
              <a:t>Sách</a:t>
            </a:r>
            <a:r>
              <a:rPr lang="en-US" sz="2600" dirty="0" smtClean="0"/>
              <a:t> </a:t>
            </a:r>
            <a:r>
              <a:rPr lang="en-US" sz="2600" dirty="0" err="1" smtClean="0"/>
              <a:t>Phương</a:t>
            </a:r>
            <a:r>
              <a:rPr lang="en-US" sz="2600" dirty="0" smtClean="0"/>
              <a:t> Nam </a:t>
            </a:r>
            <a:r>
              <a:rPr lang="en-US" sz="2600" dirty="0" err="1" smtClean="0"/>
              <a:t>và</a:t>
            </a:r>
            <a:r>
              <a:rPr lang="en-US" sz="2600" dirty="0" smtClean="0"/>
              <a:t> </a:t>
            </a:r>
            <a:r>
              <a:rPr lang="en-US" sz="2600" dirty="0" err="1" smtClean="0"/>
              <a:t>Đại</a:t>
            </a:r>
            <a:r>
              <a:rPr lang="en-US" sz="2600" dirty="0" smtClean="0"/>
              <a:t> </a:t>
            </a:r>
            <a:r>
              <a:rPr lang="en-US" sz="2600" dirty="0" err="1" smtClean="0"/>
              <a:t>học</a:t>
            </a:r>
            <a:r>
              <a:rPr lang="en-US" sz="2600" dirty="0" smtClean="0"/>
              <a:t> </a:t>
            </a:r>
            <a:r>
              <a:rPr lang="en-US" sz="2600" dirty="0" err="1" smtClean="0"/>
              <a:t>Hoa</a:t>
            </a:r>
            <a:r>
              <a:rPr lang="en-US" sz="2600" dirty="0" smtClean="0"/>
              <a:t> Sen. </a:t>
            </a:r>
            <a:r>
              <a:rPr lang="en-US" sz="2600" dirty="0"/>
              <a:t>Retrieved </a:t>
            </a:r>
            <a:r>
              <a:rPr lang="en-US" sz="2600" dirty="0" smtClean="0"/>
              <a:t>25.01.2015</a:t>
            </a:r>
            <a:endParaRPr lang="en-US" sz="2600" dirty="0"/>
          </a:p>
        </p:txBody>
      </p:sp>
      <p:sp>
        <p:nvSpPr>
          <p:cNvPr id="4" name="Footer Placeholder 3"/>
          <p:cNvSpPr>
            <a:spLocks noGrp="1"/>
          </p:cNvSpPr>
          <p:nvPr>
            <p:ph type="ftr" sz="quarter" idx="11"/>
          </p:nvPr>
        </p:nvSpPr>
        <p:spPr/>
        <p:txBody>
          <a:bodyPr/>
          <a:lstStyle/>
          <a:p>
            <a:r>
              <a:rPr lang="en-US" smtClean="0"/>
              <a:t>School of Foreign Languages</a:t>
            </a:r>
            <a:endParaRPr lang="en-US"/>
          </a:p>
        </p:txBody>
      </p:sp>
      <p:sp>
        <p:nvSpPr>
          <p:cNvPr id="5" name="Slide Number Placeholder 4"/>
          <p:cNvSpPr>
            <a:spLocks noGrp="1"/>
          </p:cNvSpPr>
          <p:nvPr>
            <p:ph type="sldNum" sz="quarter" idx="12"/>
          </p:nvPr>
        </p:nvSpPr>
        <p:spPr/>
        <p:txBody>
          <a:bodyPr/>
          <a:lstStyle/>
          <a:p>
            <a:r>
              <a:rPr lang="en-US" dirty="0" smtClean="0"/>
              <a:t>9</a:t>
            </a:r>
            <a:endParaRPr lang="en-US" dirty="0"/>
          </a:p>
        </p:txBody>
      </p:sp>
    </p:spTree>
    <p:extLst>
      <p:ext uri="{BB962C8B-B14F-4D97-AF65-F5344CB8AC3E}">
        <p14:creationId xmlns:p14="http://schemas.microsoft.com/office/powerpoint/2010/main" val="1187878453"/>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1676" y="1905000"/>
            <a:ext cx="8364341" cy="769441"/>
          </a:xfrm>
          <a:prstGeom prst="rect">
            <a:avLst/>
          </a:prstGeom>
          <a:noFill/>
        </p:spPr>
        <p:txBody>
          <a:bodyPr wrap="none" lIns="91440" tIns="45720" rIns="91440" bIns="45720">
            <a:spAutoFit/>
          </a:bodyPr>
          <a:lstStyle/>
          <a:p>
            <a:pPr algn="ct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ＭＳ Ｐゴシック" pitchFamily="34" charset="-128"/>
              </a:rPr>
              <a:t>THANK YOU FOR YOUR ATTENTION</a:t>
            </a:r>
          </a:p>
        </p:txBody>
      </p:sp>
      <p:sp>
        <p:nvSpPr>
          <p:cNvPr id="5" name="TextBox 4"/>
          <p:cNvSpPr txBox="1"/>
          <p:nvPr/>
        </p:nvSpPr>
        <p:spPr>
          <a:xfrm>
            <a:off x="2286000" y="4121624"/>
            <a:ext cx="5181600" cy="1169551"/>
          </a:xfrm>
          <a:prstGeom prst="rect">
            <a:avLst/>
          </a:prstGeom>
          <a:noFill/>
        </p:spPr>
        <p:txBody>
          <a:bodyPr wrap="square" rtlCol="0">
            <a:spAutoFit/>
          </a:bodyPr>
          <a:lstStyle/>
          <a:p>
            <a:pPr algn="ctr"/>
            <a:r>
              <a:rPr lang="en-US" sz="3500" dirty="0">
                <a:latin typeface="Times New Roman" pitchFamily="18" charset="0"/>
                <a:ea typeface="ＭＳ Ｐゴシック" pitchFamily="34" charset="-128"/>
                <a:cs typeface="Times New Roman" pitchFamily="18" charset="0"/>
              </a:rPr>
              <a:t>Comments and </a:t>
            </a:r>
            <a:r>
              <a:rPr lang="en-US" sz="3500" dirty="0" smtClean="0">
                <a:latin typeface="Times New Roman" pitchFamily="18" charset="0"/>
                <a:ea typeface="ＭＳ Ｐゴシック" pitchFamily="34" charset="-128"/>
                <a:cs typeface="Times New Roman" pitchFamily="18" charset="0"/>
              </a:rPr>
              <a:t>suggestions</a:t>
            </a:r>
            <a:endParaRPr lang="en-US" sz="3500" dirty="0">
              <a:latin typeface="Times New Roman" pitchFamily="18" charset="0"/>
              <a:ea typeface="ＭＳ Ｐゴシック" pitchFamily="34" charset="-128"/>
              <a:cs typeface="Times New Roman" pitchFamily="18" charset="0"/>
            </a:endParaRPr>
          </a:p>
          <a:p>
            <a:pPr algn="ctr"/>
            <a:r>
              <a:rPr lang="en-US" sz="3500" dirty="0" smtClean="0">
                <a:latin typeface="Times New Roman" pitchFamily="18" charset="0"/>
                <a:cs typeface="Times New Roman" pitchFamily="18" charset="0"/>
                <a:hlinkClick r:id="rId2"/>
              </a:rPr>
              <a:t>quoctai.av94@gmail.com</a:t>
            </a:r>
            <a:endParaRPr lang="en-US" sz="3500" dirty="0">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smtClean="0"/>
              <a:t>School of Foreign Languages</a:t>
            </a:r>
            <a:endParaRPr lang="en-US"/>
          </a:p>
        </p:txBody>
      </p:sp>
      <p:sp>
        <p:nvSpPr>
          <p:cNvPr id="7" name="Slide Number Placeholder 6"/>
          <p:cNvSpPr>
            <a:spLocks noGrp="1"/>
          </p:cNvSpPr>
          <p:nvPr>
            <p:ph type="sldNum" sz="quarter" idx="12"/>
          </p:nvPr>
        </p:nvSpPr>
        <p:spPr/>
        <p:txBody>
          <a:bodyPr/>
          <a:lstStyle/>
          <a:p>
            <a:r>
              <a:rPr lang="en-US" dirty="0" smtClean="0"/>
              <a:t>10</a:t>
            </a:r>
            <a:endParaRPr lang="en-US" dirty="0"/>
          </a:p>
        </p:txBody>
      </p:sp>
    </p:spTree>
    <p:extLst>
      <p:ext uri="{BB962C8B-B14F-4D97-AF65-F5344CB8AC3E}">
        <p14:creationId xmlns:p14="http://schemas.microsoft.com/office/powerpoint/2010/main" val="3314343040"/>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Main parts</a:t>
            </a:r>
            <a:endParaRPr lang="en-US" dirty="0"/>
          </a:p>
        </p:txBody>
      </p:sp>
      <p:sp>
        <p:nvSpPr>
          <p:cNvPr id="3" name="Content Placeholder 2"/>
          <p:cNvSpPr>
            <a:spLocks noGrp="1"/>
          </p:cNvSpPr>
          <p:nvPr>
            <p:ph idx="1"/>
          </p:nvPr>
        </p:nvSpPr>
        <p:spPr>
          <a:xfrm>
            <a:off x="457200" y="1600200"/>
            <a:ext cx="7543800" cy="4525963"/>
          </a:xfrm>
        </p:spPr>
        <p:txBody>
          <a:bodyPr>
            <a:normAutofit/>
          </a:bodyPr>
          <a:lstStyle/>
          <a:p>
            <a:pPr marL="742950" indent="-742950">
              <a:buFont typeface="+mj-lt"/>
              <a:buAutoNum type="arabicPeriod"/>
            </a:pPr>
            <a:r>
              <a:rPr lang="en-US" i="1" dirty="0" smtClean="0">
                <a:hlinkClick r:id="rId2" action="ppaction://hlinksldjump"/>
              </a:rPr>
              <a:t>Definition  and Significance of literary translation</a:t>
            </a:r>
            <a:endParaRPr lang="en-US" i="1" dirty="0" smtClean="0"/>
          </a:p>
          <a:p>
            <a:pPr marL="742950" indent="-742950">
              <a:buFont typeface="+mj-lt"/>
              <a:buAutoNum type="arabicPeriod"/>
            </a:pPr>
            <a:r>
              <a:rPr lang="en-US" i="1" dirty="0" smtClean="0">
                <a:hlinkClick r:id="rId3" action="ppaction://hlinksldjump"/>
              </a:rPr>
              <a:t>Translating the title of the story</a:t>
            </a:r>
            <a:endParaRPr lang="en-US" i="1" dirty="0" smtClean="0"/>
          </a:p>
          <a:p>
            <a:pPr marL="742950" indent="-742950">
              <a:buFont typeface="+mj-lt"/>
              <a:buAutoNum type="arabicPeriod"/>
            </a:pPr>
            <a:r>
              <a:rPr lang="en-US" i="1" dirty="0" smtClean="0">
                <a:hlinkClick r:id="rId4" action="ppaction://hlinksldjump"/>
              </a:rPr>
              <a:t>Plot of story</a:t>
            </a:r>
            <a:endParaRPr lang="en-US" i="1" dirty="0" smtClean="0"/>
          </a:p>
          <a:p>
            <a:pPr marL="742950" indent="-742950">
              <a:buFont typeface="+mj-lt"/>
              <a:buAutoNum type="arabicPeriod"/>
            </a:pPr>
            <a:r>
              <a:rPr lang="en-US" i="1" dirty="0" smtClean="0">
                <a:hlinkClick r:id="rId5" action="ppaction://hlinksldjump"/>
              </a:rPr>
              <a:t>Sample text</a:t>
            </a:r>
            <a:endParaRPr lang="en-US" i="1" dirty="0" smtClean="0"/>
          </a:p>
          <a:p>
            <a:pPr marL="742950" indent="-742950">
              <a:buFont typeface="+mj-lt"/>
              <a:buAutoNum type="arabicPeriod"/>
            </a:pPr>
            <a:r>
              <a:rPr lang="en-US" i="1" dirty="0" smtClean="0">
                <a:hlinkClick r:id="rId6" action="ppaction://hlinksldjump"/>
              </a:rPr>
              <a:t>Meaning of story</a:t>
            </a:r>
            <a:endParaRPr lang="en-US" i="1" dirty="0" smtClean="0"/>
          </a:p>
          <a:p>
            <a:pPr marL="742950" indent="-742950">
              <a:buFont typeface="+mj-lt"/>
              <a:buAutoNum type="arabicPeriod"/>
            </a:pPr>
            <a:r>
              <a:rPr lang="en-US" i="1" dirty="0">
                <a:hlinkClick r:id="rId7" action="ppaction://hlinksldjump"/>
              </a:rPr>
              <a:t>R</a:t>
            </a:r>
            <a:r>
              <a:rPr lang="en-US" i="1" dirty="0" smtClean="0">
                <a:hlinkClick r:id="rId7" action="ppaction://hlinksldjump"/>
              </a:rPr>
              <a:t>eferences</a:t>
            </a:r>
            <a:endParaRPr lang="en-US" i="1" dirty="0"/>
          </a:p>
        </p:txBody>
      </p:sp>
      <p:sp>
        <p:nvSpPr>
          <p:cNvPr id="4" name="Footer Placeholder 3"/>
          <p:cNvSpPr>
            <a:spLocks noGrp="1"/>
          </p:cNvSpPr>
          <p:nvPr>
            <p:ph type="ftr" sz="quarter" idx="11"/>
          </p:nvPr>
        </p:nvSpPr>
        <p:spPr/>
        <p:txBody>
          <a:bodyPr/>
          <a:lstStyle/>
          <a:p>
            <a:r>
              <a:rPr lang="en-US" smtClean="0"/>
              <a:t>School of Foreign Languages</a:t>
            </a:r>
            <a:endParaRPr lang="en-US"/>
          </a:p>
        </p:txBody>
      </p:sp>
      <p:sp>
        <p:nvSpPr>
          <p:cNvPr id="5" name="Slide Number Placeholder 4"/>
          <p:cNvSpPr>
            <a:spLocks noGrp="1"/>
          </p:cNvSpPr>
          <p:nvPr>
            <p:ph type="sldNum" sz="quarter" idx="12"/>
          </p:nvPr>
        </p:nvSpPr>
        <p:spPr/>
        <p:txBody>
          <a:bodyPr/>
          <a:lstStyle/>
          <a:p>
            <a:r>
              <a:rPr lang="en-US" dirty="0" smtClean="0"/>
              <a:t>1</a:t>
            </a:r>
            <a:endParaRPr lang="en-US" dirty="0"/>
          </a:p>
        </p:txBody>
      </p:sp>
    </p:spTree>
    <p:extLst>
      <p:ext uri="{BB962C8B-B14F-4D97-AF65-F5344CB8AC3E}">
        <p14:creationId xmlns:p14="http://schemas.microsoft.com/office/powerpoint/2010/main" val="35641252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u="sng" dirty="0" smtClean="0"/>
              <a:t>1. Definition </a:t>
            </a:r>
            <a:r>
              <a:rPr lang="en-US" u="sng" dirty="0"/>
              <a:t>and Significance</a:t>
            </a:r>
          </a:p>
        </p:txBody>
      </p:sp>
      <p:sp>
        <p:nvSpPr>
          <p:cNvPr id="3" name="Content Placeholder 2"/>
          <p:cNvSpPr>
            <a:spLocks noGrp="1"/>
          </p:cNvSpPr>
          <p:nvPr>
            <p:ph idx="1"/>
          </p:nvPr>
        </p:nvSpPr>
        <p:spPr>
          <a:xfrm>
            <a:off x="457200" y="1600200"/>
            <a:ext cx="8229600" cy="4800600"/>
          </a:xfrm>
        </p:spPr>
        <p:txBody>
          <a:bodyPr>
            <a:normAutofit lnSpcReduction="10000"/>
          </a:bodyPr>
          <a:lstStyle/>
          <a:p>
            <a:pPr algn="just">
              <a:buFontTx/>
              <a:buChar char="-"/>
            </a:pPr>
            <a:r>
              <a:rPr lang="en-US" dirty="0" smtClean="0"/>
              <a:t>The </a:t>
            </a:r>
            <a:r>
              <a:rPr lang="en-US" dirty="0"/>
              <a:t>movement of a text from one language </a:t>
            </a:r>
            <a:r>
              <a:rPr lang="en-US" dirty="0" smtClean="0"/>
              <a:t>into another </a:t>
            </a:r>
            <a:r>
              <a:rPr lang="en-US" dirty="0"/>
              <a:t>in an equal </a:t>
            </a:r>
            <a:r>
              <a:rPr lang="en-US" dirty="0" smtClean="0"/>
              <a:t>linguistic </a:t>
            </a:r>
            <a:r>
              <a:rPr lang="en-US" dirty="0"/>
              <a:t>exchange. (Casanova, 2010</a:t>
            </a:r>
            <a:r>
              <a:rPr lang="en-US" dirty="0" smtClean="0"/>
              <a:t>)</a:t>
            </a:r>
          </a:p>
          <a:p>
            <a:pPr algn="just">
              <a:buFontTx/>
              <a:buChar char="-"/>
            </a:pPr>
            <a:r>
              <a:rPr lang="en-US" dirty="0" smtClean="0"/>
              <a:t>Poetry</a:t>
            </a:r>
            <a:r>
              <a:rPr lang="en-US" dirty="0"/>
              <a:t>, plays, literary books, literary texts, as well as songs, rhymes, literary articles, fiction novels, novels, short stories, poems, </a:t>
            </a:r>
            <a:r>
              <a:rPr lang="en-US" dirty="0" smtClean="0"/>
              <a:t>etc. Translate </a:t>
            </a:r>
            <a:r>
              <a:rPr lang="en-US" dirty="0"/>
              <a:t>the language, translate their culture</a:t>
            </a:r>
            <a:r>
              <a:rPr lang="en-US" dirty="0" smtClean="0"/>
              <a:t>.</a:t>
            </a:r>
            <a:r>
              <a:rPr lang="en-US" dirty="0"/>
              <a:t> </a:t>
            </a:r>
            <a:r>
              <a:rPr lang="en-US" dirty="0" smtClean="0"/>
              <a:t>(</a:t>
            </a:r>
            <a:r>
              <a:rPr lang="en-US" dirty="0"/>
              <a:t>Laura </a:t>
            </a:r>
            <a:r>
              <a:rPr lang="en-US" dirty="0" err="1"/>
              <a:t>Bazzurro</a:t>
            </a:r>
            <a:r>
              <a:rPr lang="en-US" dirty="0"/>
              <a:t>)</a:t>
            </a:r>
          </a:p>
          <a:p>
            <a:pPr algn="just">
              <a:buFontTx/>
              <a:buChar char="-"/>
            </a:pPr>
            <a:endParaRPr lang="en-US" dirty="0"/>
          </a:p>
          <a:p>
            <a:pPr algn="just">
              <a:buFontTx/>
              <a:buChar char="-"/>
            </a:pPr>
            <a:endParaRPr lang="en-US" dirty="0"/>
          </a:p>
        </p:txBody>
      </p:sp>
      <p:sp>
        <p:nvSpPr>
          <p:cNvPr id="4" name="Footer Placeholder 3"/>
          <p:cNvSpPr>
            <a:spLocks noGrp="1"/>
          </p:cNvSpPr>
          <p:nvPr>
            <p:ph type="ftr" sz="quarter" idx="11"/>
          </p:nvPr>
        </p:nvSpPr>
        <p:spPr/>
        <p:txBody>
          <a:bodyPr/>
          <a:lstStyle/>
          <a:p>
            <a:r>
              <a:rPr lang="en-US" smtClean="0"/>
              <a:t>School of Foreign Languages</a:t>
            </a:r>
            <a:endParaRPr lang="en-US"/>
          </a:p>
        </p:txBody>
      </p:sp>
      <p:sp>
        <p:nvSpPr>
          <p:cNvPr id="5" name="Slide Number Placeholder 4"/>
          <p:cNvSpPr>
            <a:spLocks noGrp="1"/>
          </p:cNvSpPr>
          <p:nvPr>
            <p:ph type="sldNum" sz="quarter" idx="12"/>
          </p:nvPr>
        </p:nvSpPr>
        <p:spPr/>
        <p:txBody>
          <a:bodyPr/>
          <a:lstStyle/>
          <a:p>
            <a:r>
              <a:rPr lang="en-US" dirty="0"/>
              <a:t>2</a:t>
            </a:r>
          </a:p>
        </p:txBody>
      </p:sp>
    </p:spTree>
    <p:extLst>
      <p:ext uri="{BB962C8B-B14F-4D97-AF65-F5344CB8AC3E}">
        <p14:creationId xmlns:p14="http://schemas.microsoft.com/office/powerpoint/2010/main" val="9014676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343400"/>
          </a:xfrm>
        </p:spPr>
        <p:txBody>
          <a:bodyPr>
            <a:normAutofit/>
          </a:bodyPr>
          <a:lstStyle/>
          <a:p>
            <a:pPr>
              <a:buFontTx/>
              <a:buChar char="-"/>
            </a:pPr>
            <a:r>
              <a:rPr lang="en-US" dirty="0" smtClean="0"/>
              <a:t>The acts of human communication</a:t>
            </a:r>
          </a:p>
          <a:p>
            <a:pPr>
              <a:buFontTx/>
              <a:buChar char="-"/>
            </a:pPr>
            <a:r>
              <a:rPr lang="en-US" dirty="0" smtClean="0"/>
              <a:t>Giving us </a:t>
            </a:r>
            <a:r>
              <a:rPr lang="en-US" dirty="0"/>
              <a:t>insights </a:t>
            </a:r>
            <a:r>
              <a:rPr lang="en-US" dirty="0" smtClean="0"/>
              <a:t>into </a:t>
            </a:r>
          </a:p>
          <a:p>
            <a:pPr marL="0" indent="0">
              <a:buNone/>
            </a:pPr>
            <a:r>
              <a:rPr lang="en-US" dirty="0" smtClean="0"/>
              <a:t>=&gt; why we find it difficult sometimes to </a:t>
            </a:r>
            <a:r>
              <a:rPr lang="en-US" dirty="0"/>
              <a:t>speak to each </a:t>
            </a:r>
            <a:r>
              <a:rPr lang="en-US" dirty="0" smtClean="0"/>
              <a:t>other</a:t>
            </a:r>
          </a:p>
          <a:p>
            <a:pPr marL="0" indent="0">
              <a:buNone/>
            </a:pPr>
            <a:r>
              <a:rPr lang="en-US" dirty="0" smtClean="0"/>
              <a:t>=&gt; why we particularly like </a:t>
            </a:r>
            <a:r>
              <a:rPr lang="en-US" dirty="0"/>
              <a:t>or understand what the other has written (Bell, 1991)</a:t>
            </a:r>
          </a:p>
          <a:p>
            <a:pPr marL="0" indent="0">
              <a:buNone/>
            </a:pPr>
            <a:endParaRPr lang="en-US" dirty="0"/>
          </a:p>
        </p:txBody>
      </p:sp>
      <p:sp>
        <p:nvSpPr>
          <p:cNvPr id="4" name="Title 3"/>
          <p:cNvSpPr>
            <a:spLocks noGrp="1"/>
          </p:cNvSpPr>
          <p:nvPr>
            <p:ph type="title"/>
          </p:nvPr>
        </p:nvSpPr>
        <p:spPr/>
        <p:txBody>
          <a:bodyPr/>
          <a:lstStyle/>
          <a:p>
            <a:endParaRPr lang="en-US" dirty="0"/>
          </a:p>
        </p:txBody>
      </p:sp>
      <p:sp>
        <p:nvSpPr>
          <p:cNvPr id="2" name="Footer Placeholder 1"/>
          <p:cNvSpPr>
            <a:spLocks noGrp="1"/>
          </p:cNvSpPr>
          <p:nvPr>
            <p:ph type="ftr" sz="quarter" idx="11"/>
          </p:nvPr>
        </p:nvSpPr>
        <p:spPr/>
        <p:txBody>
          <a:bodyPr/>
          <a:lstStyle/>
          <a:p>
            <a:r>
              <a:rPr lang="en-US" smtClean="0"/>
              <a:t>School of Foreign Languages</a:t>
            </a:r>
            <a:endParaRPr lang="en-US"/>
          </a:p>
        </p:txBody>
      </p:sp>
      <p:sp>
        <p:nvSpPr>
          <p:cNvPr id="5" name="Slide Number Placeholder 4"/>
          <p:cNvSpPr>
            <a:spLocks noGrp="1"/>
          </p:cNvSpPr>
          <p:nvPr>
            <p:ph type="sldNum" sz="quarter" idx="12"/>
          </p:nvPr>
        </p:nvSpPr>
        <p:spPr/>
        <p:txBody>
          <a:bodyPr/>
          <a:lstStyle/>
          <a:p>
            <a:r>
              <a:rPr lang="en-US" dirty="0"/>
              <a:t>3</a:t>
            </a:r>
          </a:p>
        </p:txBody>
      </p:sp>
    </p:spTree>
    <p:extLst>
      <p:ext uri="{BB962C8B-B14F-4D97-AF65-F5344CB8AC3E}">
        <p14:creationId xmlns:p14="http://schemas.microsoft.com/office/powerpoint/2010/main" val="2402017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u="sng" dirty="0" smtClean="0"/>
              <a:t>2. Translating the title</a:t>
            </a:r>
            <a:endParaRPr lang="en-US" sz="4400" u="sng" dirty="0"/>
          </a:p>
        </p:txBody>
      </p:sp>
      <p:sp>
        <p:nvSpPr>
          <p:cNvPr id="3" name="Content Placeholder 2"/>
          <p:cNvSpPr>
            <a:spLocks noGrp="1"/>
          </p:cNvSpPr>
          <p:nvPr>
            <p:ph idx="1"/>
          </p:nvPr>
        </p:nvSpPr>
        <p:spPr>
          <a:xfrm>
            <a:off x="457200" y="1600200"/>
            <a:ext cx="8229600" cy="4343400"/>
          </a:xfrm>
        </p:spPr>
        <p:txBody>
          <a:bodyPr>
            <a:normAutofit/>
          </a:bodyPr>
          <a:lstStyle/>
          <a:p>
            <a:pPr marL="0" indent="0" algn="just">
              <a:buNone/>
            </a:pPr>
            <a:r>
              <a:rPr lang="en-US" sz="3200" dirty="0" smtClean="0"/>
              <a:t>- A </a:t>
            </a:r>
            <a:r>
              <a:rPr lang="en-US" sz="3200" dirty="0"/>
              <a:t>constituent element of the textual </a:t>
            </a:r>
            <a:r>
              <a:rPr lang="en-US" sz="3200" dirty="0" smtClean="0"/>
              <a:t>world </a:t>
            </a:r>
          </a:p>
          <a:p>
            <a:pPr marL="0" indent="0" algn="just">
              <a:buNone/>
            </a:pPr>
            <a:r>
              <a:rPr lang="en-US" sz="3200" dirty="0" smtClean="0"/>
              <a:t>- Literary </a:t>
            </a:r>
            <a:r>
              <a:rPr lang="en-US" sz="3200" dirty="0"/>
              <a:t>title functions as a proper </a:t>
            </a:r>
            <a:r>
              <a:rPr lang="en-US" sz="3200" dirty="0" smtClean="0"/>
              <a:t>name </a:t>
            </a:r>
            <a:r>
              <a:rPr lang="en-US" sz="3200" dirty="0"/>
              <a:t>as </a:t>
            </a:r>
            <a:r>
              <a:rPr lang="en-US" sz="3200" dirty="0" smtClean="0"/>
              <a:t>a consequence </a:t>
            </a:r>
            <a:r>
              <a:rPr lang="en-US" sz="3200" dirty="0"/>
              <a:t>of </a:t>
            </a:r>
            <a:r>
              <a:rPr lang="en-US" sz="3200" dirty="0" smtClean="0"/>
              <a:t>particularization </a:t>
            </a:r>
          </a:p>
          <a:p>
            <a:pPr algn="just">
              <a:buFontTx/>
              <a:buChar char="-"/>
            </a:pPr>
            <a:r>
              <a:rPr lang="en-US" sz="3200" dirty="0" smtClean="0"/>
              <a:t>The </a:t>
            </a:r>
            <a:r>
              <a:rPr lang="en-US" sz="3200" dirty="0"/>
              <a:t>literary title carries an idea or </a:t>
            </a:r>
            <a:r>
              <a:rPr lang="en-US" sz="3200" dirty="0" smtClean="0"/>
              <a:t>an argument relevant </a:t>
            </a:r>
            <a:r>
              <a:rPr lang="en-US" sz="3200" dirty="0"/>
              <a:t>to the text (</a:t>
            </a:r>
            <a:r>
              <a:rPr lang="en-US" sz="3200" dirty="0" err="1"/>
              <a:t>Briffa</a:t>
            </a:r>
            <a:r>
              <a:rPr lang="en-US" sz="3200" dirty="0"/>
              <a:t> &amp; </a:t>
            </a:r>
            <a:r>
              <a:rPr lang="en-US" sz="3200" dirty="0" err="1"/>
              <a:t>Caruana</a:t>
            </a:r>
            <a:r>
              <a:rPr lang="en-US" sz="3200" dirty="0"/>
              <a:t>, 2009</a:t>
            </a:r>
            <a:r>
              <a:rPr lang="en-US" sz="3200" dirty="0" smtClean="0"/>
              <a:t>)</a:t>
            </a:r>
          </a:p>
          <a:p>
            <a:pPr marL="0" indent="0" algn="just">
              <a:buNone/>
            </a:pPr>
            <a:r>
              <a:rPr lang="en-US" sz="3200" dirty="0" smtClean="0"/>
              <a:t>=&gt; Using: literal approach</a:t>
            </a:r>
            <a:endParaRPr lang="en-US" sz="3200" dirty="0"/>
          </a:p>
        </p:txBody>
      </p:sp>
      <p:sp>
        <p:nvSpPr>
          <p:cNvPr id="5" name="Footer Placeholder 4"/>
          <p:cNvSpPr>
            <a:spLocks noGrp="1"/>
          </p:cNvSpPr>
          <p:nvPr>
            <p:ph type="ftr" sz="quarter" idx="11"/>
          </p:nvPr>
        </p:nvSpPr>
        <p:spPr/>
        <p:txBody>
          <a:bodyPr/>
          <a:lstStyle/>
          <a:p>
            <a:r>
              <a:rPr lang="en-US" smtClean="0"/>
              <a:t>School of Foreign Languages</a:t>
            </a:r>
            <a:endParaRPr lang="en-US"/>
          </a:p>
        </p:txBody>
      </p:sp>
      <p:sp>
        <p:nvSpPr>
          <p:cNvPr id="6" name="Slide Number Placeholder 5"/>
          <p:cNvSpPr>
            <a:spLocks noGrp="1"/>
          </p:cNvSpPr>
          <p:nvPr>
            <p:ph type="sldNum" sz="quarter" idx="12"/>
          </p:nvPr>
        </p:nvSpPr>
        <p:spPr/>
        <p:txBody>
          <a:bodyPr/>
          <a:lstStyle/>
          <a:p>
            <a:r>
              <a:rPr lang="en-US" dirty="0"/>
              <a:t>4</a:t>
            </a:r>
          </a:p>
        </p:txBody>
      </p:sp>
    </p:spTree>
    <p:extLst>
      <p:ext uri="{BB962C8B-B14F-4D97-AF65-F5344CB8AC3E}">
        <p14:creationId xmlns:p14="http://schemas.microsoft.com/office/powerpoint/2010/main" val="132339927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28800"/>
            <a:ext cx="8177561" cy="3657600"/>
          </a:xfrm>
        </p:spPr>
      </p:pic>
      <p:sp>
        <p:nvSpPr>
          <p:cNvPr id="7" name="Footer Placeholder 6"/>
          <p:cNvSpPr>
            <a:spLocks noGrp="1"/>
          </p:cNvSpPr>
          <p:nvPr>
            <p:ph type="ftr" sz="quarter" idx="11"/>
          </p:nvPr>
        </p:nvSpPr>
        <p:spPr/>
        <p:txBody>
          <a:bodyPr/>
          <a:lstStyle/>
          <a:p>
            <a:r>
              <a:rPr lang="en-US" smtClean="0"/>
              <a:t>School of Foreign Languages</a:t>
            </a:r>
            <a:endParaRPr lang="en-US"/>
          </a:p>
        </p:txBody>
      </p:sp>
      <p:sp>
        <p:nvSpPr>
          <p:cNvPr id="8" name="Slide Number Placeholder 7"/>
          <p:cNvSpPr>
            <a:spLocks noGrp="1"/>
          </p:cNvSpPr>
          <p:nvPr>
            <p:ph type="sldNum" sz="quarter" idx="12"/>
          </p:nvPr>
        </p:nvSpPr>
        <p:spPr/>
        <p:txBody>
          <a:bodyPr/>
          <a:lstStyle/>
          <a:p>
            <a:r>
              <a:rPr lang="en-US" dirty="0" smtClean="0"/>
              <a:t>5</a:t>
            </a:r>
            <a:endParaRPr lang="en-US" dirty="0"/>
          </a:p>
        </p:txBody>
      </p:sp>
      <p:sp>
        <p:nvSpPr>
          <p:cNvPr id="2" name="TextBox 1"/>
          <p:cNvSpPr txBox="1"/>
          <p:nvPr/>
        </p:nvSpPr>
        <p:spPr>
          <a:xfrm>
            <a:off x="2362200" y="2895600"/>
            <a:ext cx="4191000" cy="892552"/>
          </a:xfrm>
          <a:prstGeom prst="rect">
            <a:avLst/>
          </a:prstGeom>
          <a:solidFill>
            <a:schemeClr val="accent5">
              <a:lumMod val="20000"/>
              <a:lumOff val="80000"/>
            </a:schemeClr>
          </a:solidFill>
          <a:ln>
            <a:solidFill>
              <a:schemeClr val="tx2">
                <a:lumMod val="75000"/>
              </a:schemeClr>
            </a:solidFill>
          </a:ln>
        </p:spPr>
        <p:txBody>
          <a:bodyPr wrap="square" rtlCol="0">
            <a:spAutoFit/>
          </a:bodyPr>
          <a:lstStyle/>
          <a:p>
            <a:r>
              <a:rPr lang="en-US" sz="2600" b="1" dirty="0" smtClean="0">
                <a:solidFill>
                  <a:srgbClr val="FF0000"/>
                </a:solidFill>
                <a:latin typeface="Times New Roman" pitchFamily="18" charset="0"/>
                <a:cs typeface="Times New Roman" pitchFamily="18" charset="0"/>
              </a:rPr>
              <a:t>Target readers: Vietnamese children and adults</a:t>
            </a:r>
            <a:endParaRPr lang="en-US" sz="2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9809723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3. Plot of story</a:t>
            </a:r>
            <a:endParaRPr lang="en-US" u="sng" dirty="0"/>
          </a:p>
        </p:txBody>
      </p:sp>
      <p:pic>
        <p:nvPicPr>
          <p:cNvPr id="4" name="Content Placeholder 3" descr="http://i702.photobucket.com/albums/ww26/minhdang1989/5759.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3000" y="1371601"/>
            <a:ext cx="4191000" cy="4876799"/>
          </a:xfrm>
          <a:prstGeom prst="rect">
            <a:avLst/>
          </a:prstGeom>
          <a:ln>
            <a:noFill/>
          </a:ln>
          <a:effectLst>
            <a:softEdge rad="112500"/>
          </a:effectLst>
        </p:spPr>
      </p:pic>
      <p:sp>
        <p:nvSpPr>
          <p:cNvPr id="3" name="Footer Placeholder 2"/>
          <p:cNvSpPr>
            <a:spLocks noGrp="1"/>
          </p:cNvSpPr>
          <p:nvPr>
            <p:ph type="ftr" sz="quarter" idx="11"/>
          </p:nvPr>
        </p:nvSpPr>
        <p:spPr/>
        <p:txBody>
          <a:bodyPr/>
          <a:lstStyle/>
          <a:p>
            <a:r>
              <a:rPr lang="en-US" smtClean="0"/>
              <a:t>School of Foreign Languages</a:t>
            </a:r>
            <a:endParaRPr lang="en-US"/>
          </a:p>
        </p:txBody>
      </p:sp>
      <p:sp>
        <p:nvSpPr>
          <p:cNvPr id="5" name="Slide Number Placeholder 4"/>
          <p:cNvSpPr>
            <a:spLocks noGrp="1"/>
          </p:cNvSpPr>
          <p:nvPr>
            <p:ph type="sldNum" sz="quarter" idx="12"/>
          </p:nvPr>
        </p:nvSpPr>
        <p:spPr/>
        <p:txBody>
          <a:bodyPr/>
          <a:lstStyle/>
          <a:p>
            <a:r>
              <a:rPr lang="en-US" dirty="0" smtClean="0"/>
              <a:t>6</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3848100"/>
            <a:ext cx="3657600" cy="2362200"/>
          </a:xfrm>
          <a:prstGeom prst="rect">
            <a:avLst/>
          </a:prstGeom>
          <a:ln>
            <a:noFill/>
          </a:ln>
          <a:effectLst>
            <a:softEdge rad="112500"/>
          </a:effec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1419223"/>
            <a:ext cx="4762500" cy="2457451"/>
          </a:xfrm>
          <a:prstGeom prst="rect">
            <a:avLst/>
          </a:prstGeom>
          <a:ln>
            <a:noFill/>
          </a:ln>
          <a:effectLst>
            <a:softEdge rad="112500"/>
          </a:effectLst>
        </p:spPr>
      </p:pic>
    </p:spTree>
    <p:extLst>
      <p:ext uri="{BB962C8B-B14F-4D97-AF65-F5344CB8AC3E}">
        <p14:creationId xmlns:p14="http://schemas.microsoft.com/office/powerpoint/2010/main" val="553773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4. Sample text</a:t>
            </a:r>
            <a:endParaRPr lang="en-US" u="sng" dirty="0"/>
          </a:p>
        </p:txBody>
      </p:sp>
      <p:pic>
        <p:nvPicPr>
          <p:cNvPr id="5" name="Content Placeholder 4">
            <a:hlinkClick r:id="rId2" action="ppaction://hlinkfile"/>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2600" y="990600"/>
            <a:ext cx="5105400" cy="5029200"/>
          </a:xfrm>
        </p:spPr>
      </p:pic>
      <p:sp>
        <p:nvSpPr>
          <p:cNvPr id="3" name="Footer Placeholder 2"/>
          <p:cNvSpPr>
            <a:spLocks noGrp="1"/>
          </p:cNvSpPr>
          <p:nvPr>
            <p:ph type="ftr" sz="quarter" idx="11"/>
          </p:nvPr>
        </p:nvSpPr>
        <p:spPr/>
        <p:txBody>
          <a:bodyPr/>
          <a:lstStyle/>
          <a:p>
            <a:r>
              <a:rPr lang="en-US" smtClean="0"/>
              <a:t>School of Foreign Languages</a:t>
            </a:r>
            <a:endParaRPr lang="en-US"/>
          </a:p>
        </p:txBody>
      </p:sp>
      <p:sp>
        <p:nvSpPr>
          <p:cNvPr id="4" name="Slide Number Placeholder 3"/>
          <p:cNvSpPr>
            <a:spLocks noGrp="1"/>
          </p:cNvSpPr>
          <p:nvPr>
            <p:ph type="sldNum" sz="quarter" idx="12"/>
          </p:nvPr>
        </p:nvSpPr>
        <p:spPr/>
        <p:txBody>
          <a:bodyPr/>
          <a:lstStyle/>
          <a:p>
            <a:r>
              <a:rPr lang="en-US" dirty="0" smtClean="0"/>
              <a:t>7</a:t>
            </a:r>
            <a:endParaRPr lang="en-US" dirty="0"/>
          </a:p>
        </p:txBody>
      </p:sp>
    </p:spTree>
    <p:extLst>
      <p:ext uri="{BB962C8B-B14F-4D97-AF65-F5344CB8AC3E}">
        <p14:creationId xmlns:p14="http://schemas.microsoft.com/office/powerpoint/2010/main" val="4249786066"/>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5. Meaning of story</a:t>
            </a:r>
            <a:endParaRPr lang="en-US" u="sng"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marL="0" indent="0" algn="just">
              <a:buNone/>
            </a:pPr>
            <a:r>
              <a:rPr lang="en-US" dirty="0"/>
              <a:t>Through fairy tales for children, Andersen told a story for adults. Indifference, insensitivity and selfishness are bad habit of human being. It exists not only abstract generalities but also exists in even the close relatives, at the same age, and in those people who </a:t>
            </a:r>
            <a:r>
              <a:rPr lang="en-US" dirty="0" smtClean="0"/>
              <a:t>wear </a:t>
            </a:r>
            <a:r>
              <a:rPr lang="en-US" dirty="0"/>
              <a:t>big </a:t>
            </a:r>
            <a:r>
              <a:rPr lang="en-US"/>
              <a:t>warm </a:t>
            </a:r>
            <a:r>
              <a:rPr lang="en-US" smtClean="0"/>
              <a:t>clothing </a:t>
            </a:r>
            <a:r>
              <a:rPr lang="en-US" dirty="0"/>
              <a:t>with the joy of Christmas New Year. They forced the poor girl </a:t>
            </a:r>
            <a:r>
              <a:rPr lang="en-US" dirty="0" smtClean="0"/>
              <a:t>going to </a:t>
            </a:r>
            <a:r>
              <a:rPr lang="en-US" dirty="0"/>
              <a:t>death and did not know about her dreams when scratching the matches</a:t>
            </a:r>
          </a:p>
          <a:p>
            <a:pPr algn="just"/>
            <a:endParaRPr lang="en-US" dirty="0"/>
          </a:p>
        </p:txBody>
      </p:sp>
      <p:sp>
        <p:nvSpPr>
          <p:cNvPr id="4" name="Footer Placeholder 3"/>
          <p:cNvSpPr>
            <a:spLocks noGrp="1"/>
          </p:cNvSpPr>
          <p:nvPr>
            <p:ph type="ftr" sz="quarter" idx="11"/>
          </p:nvPr>
        </p:nvSpPr>
        <p:spPr/>
        <p:txBody>
          <a:bodyPr/>
          <a:lstStyle/>
          <a:p>
            <a:r>
              <a:rPr lang="en-US" smtClean="0"/>
              <a:t>School of Foreign Languages</a:t>
            </a:r>
            <a:endParaRPr lang="en-US"/>
          </a:p>
        </p:txBody>
      </p:sp>
      <p:sp>
        <p:nvSpPr>
          <p:cNvPr id="5" name="Slide Number Placeholder 4"/>
          <p:cNvSpPr>
            <a:spLocks noGrp="1"/>
          </p:cNvSpPr>
          <p:nvPr>
            <p:ph type="sldNum" sz="quarter" idx="12"/>
          </p:nvPr>
        </p:nvSpPr>
        <p:spPr/>
        <p:txBody>
          <a:bodyPr/>
          <a:lstStyle/>
          <a:p>
            <a:r>
              <a:rPr lang="en-US" dirty="0" smtClean="0"/>
              <a:t>8</a:t>
            </a:r>
            <a:endParaRPr lang="en-US" dirty="0"/>
          </a:p>
        </p:txBody>
      </p:sp>
    </p:spTree>
    <p:extLst>
      <p:ext uri="{BB962C8B-B14F-4D97-AF65-F5344CB8AC3E}">
        <p14:creationId xmlns:p14="http://schemas.microsoft.com/office/powerpoint/2010/main" val="18845799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522</Words>
  <Application>Microsoft Office PowerPoint</Application>
  <PresentationFormat>On-screen Show (4:3)</PresentationFormat>
  <Paragraphs>62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LITERARY TRANSLATION Cô bé bán diêm – Ngữ Văn 8 (THE LITTLE MATCH GIRL) </vt:lpstr>
      <vt:lpstr>Main parts</vt:lpstr>
      <vt:lpstr>1. Definition and Significance</vt:lpstr>
      <vt:lpstr>PowerPoint Presentation</vt:lpstr>
      <vt:lpstr>2. Translating the title</vt:lpstr>
      <vt:lpstr>PowerPoint Presentation</vt:lpstr>
      <vt:lpstr>3. Plot of story</vt:lpstr>
      <vt:lpstr>4. Sample text</vt:lpstr>
      <vt:lpstr>5. Meaning of story</vt:lpstr>
      <vt:lpstr>6. 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Translation The little match girl</dc:title>
  <dc:creator>Lennovo</dc:creator>
  <cp:lastModifiedBy>Lennovo</cp:lastModifiedBy>
  <cp:revision>35</cp:revision>
  <dcterms:created xsi:type="dcterms:W3CDTF">2015-01-26T01:51:42Z</dcterms:created>
  <dcterms:modified xsi:type="dcterms:W3CDTF">2015-02-03T01:55:39Z</dcterms:modified>
</cp:coreProperties>
</file>